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8" r:id="rId5"/>
    <p:sldId id="260" r:id="rId6"/>
    <p:sldId id="267" r:id="rId7"/>
    <p:sldId id="261" r:id="rId8"/>
    <p:sldId id="262" r:id="rId9"/>
    <p:sldId id="269" r:id="rId10"/>
    <p:sldId id="270" r:id="rId11"/>
    <p:sldId id="271" r:id="rId12"/>
    <p:sldId id="259" r:id="rId13"/>
    <p:sldId id="272" r:id="rId14"/>
    <p:sldId id="273" r:id="rId15"/>
    <p:sldId id="265" r:id="rId1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45"/>
    <p:restoredTop sz="64126"/>
  </p:normalViewPr>
  <p:slideViewPr>
    <p:cSldViewPr snapToGrid="0" snapToObjects="1">
      <p:cViewPr varScale="1">
        <p:scale>
          <a:sx n="69" d="100"/>
          <a:sy n="69" d="100"/>
        </p:scale>
        <p:origin x="1320" y="200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141070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AES : </a:t>
            </a:r>
            <a:r>
              <a:rPr 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AES is a subset of the </a:t>
            </a:r>
            <a:r>
              <a:rPr lang="en-US" sz="2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Rijndael</a:t>
            </a:r>
            <a:r>
              <a:rPr 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block cipher. </a:t>
            </a:r>
            <a:r>
              <a:rPr 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developed by two </a:t>
            </a:r>
            <a:r>
              <a:rPr lang="en-US" sz="2200" b="0" i="0" u="none" strike="noStrike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Belgian</a:t>
            </a:r>
            <a:r>
              <a:rPr lang="en-US" sz="2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cryptographers</a:t>
            </a:r>
            <a:r>
              <a:rPr 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 Vincent </a:t>
            </a:r>
            <a:r>
              <a:rPr lang="en-US" sz="2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Rijmen</a:t>
            </a:r>
            <a:r>
              <a:rPr 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and Joan Daemen, who submitted a </a:t>
            </a:r>
            <a:r>
              <a:rPr lang="en-US" sz="2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proposa</a:t>
            </a:r>
            <a:r>
              <a:rPr 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NIST during the AES selection process. </a:t>
            </a:r>
            <a:r>
              <a:rPr lang="en-US" sz="2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Rijndael</a:t>
            </a:r>
            <a:r>
              <a:rPr 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is a family of ciphers with different key and block sizes.</a:t>
            </a:r>
            <a:endParaRPr lang="en-US" dirty="0"/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NIST : The National Institute of Standards and Technology is a physical sciences laboratory, and a non-regulatory agency of the United States Department of Commerce. Its mission is to promote innovation and industrial competitiveness.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217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7c2b5415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7c2b5415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3516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7c2b5415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7c2b5415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7595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7c2b5415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7c2b5415e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722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7c2b5415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7c2b5415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3661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7c2b5415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7c2b5415e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3181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7c2b5415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7c2b5415e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4477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tatistical Analysis of Advanced Encryption Standard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6880"/>
            </a:lvl1pPr>
          </a:lstStyle>
          <a:p>
            <a:r>
              <a:t>Statistical Analysis of Advanced Encryption Standard</a:t>
            </a:r>
          </a:p>
        </p:txBody>
      </p:sp>
      <p:sp>
        <p:nvSpPr>
          <p:cNvPr id="120" name="David Josephs,…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268731">
              <a:defRPr sz="1702"/>
            </a:pPr>
            <a:r>
              <a:t>David Josephs,</a:t>
            </a:r>
          </a:p>
          <a:p>
            <a:pPr defTabSz="268731">
              <a:defRPr sz="1702"/>
            </a:pPr>
            <a:r>
              <a:t> Hannah Kosinovsky,</a:t>
            </a:r>
          </a:p>
          <a:p>
            <a:pPr defTabSz="268731">
              <a:defRPr sz="1702"/>
            </a:pPr>
            <a:r>
              <a:t> Carson Drake, </a:t>
            </a:r>
          </a:p>
          <a:p>
            <a:pPr defTabSz="268731">
              <a:defRPr sz="1702"/>
            </a:pPr>
            <a:r>
              <a:t>Volodymyr Orlov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31360" y="956385"/>
            <a:ext cx="12118187" cy="81450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rmAutofit fontScale="90000"/>
          </a:bodyPr>
          <a:lstStyle/>
          <a:p>
            <a:r>
              <a:rPr lang="en" dirty="0"/>
              <a:t>Project Structure</a:t>
            </a: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443307" y="2858276"/>
            <a:ext cx="6047147" cy="4858880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marL="650230" indent="-487672">
              <a:spcBef>
                <a:spcPts val="0"/>
              </a:spcBef>
              <a:buSzPts val="1800"/>
              <a:buChar char="●"/>
            </a:pPr>
            <a:r>
              <a:rPr lang="en"/>
              <a:t>Code is stored in Src</a:t>
            </a:r>
            <a:endParaRPr/>
          </a:p>
          <a:p>
            <a:pPr marL="1300460" lvl="1" indent="-451549">
              <a:spcBef>
                <a:spcPts val="0"/>
              </a:spcBef>
              <a:buSzPts val="1400"/>
              <a:buChar char="○"/>
            </a:pPr>
            <a:r>
              <a:rPr lang="en"/>
              <a:t>Block Generation</a:t>
            </a:r>
            <a:endParaRPr/>
          </a:p>
          <a:p>
            <a:pPr marL="1300460" lvl="1" indent="-451549">
              <a:spcBef>
                <a:spcPts val="0"/>
              </a:spcBef>
              <a:buSzPts val="1400"/>
              <a:buChar char="○"/>
            </a:pPr>
            <a:r>
              <a:rPr lang="en"/>
              <a:t>Random tests</a:t>
            </a:r>
            <a:endParaRPr/>
          </a:p>
          <a:p>
            <a:pPr marL="650230" indent="-487672">
              <a:spcBef>
                <a:spcPts val="0"/>
              </a:spcBef>
              <a:buSzPts val="1800"/>
              <a:buChar char="●"/>
            </a:pPr>
            <a:r>
              <a:rPr lang="en"/>
              <a:t>STS tests</a:t>
            </a:r>
            <a:endParaRPr/>
          </a:p>
          <a:p>
            <a:pPr marL="650230" indent="-487672">
              <a:spcBef>
                <a:spcPts val="0"/>
              </a:spcBef>
              <a:buSzPts val="1800"/>
              <a:buChar char="●"/>
            </a:pPr>
            <a:r>
              <a:rPr lang="en"/>
              <a:t>Dieharder installed locally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4204" y="2858277"/>
            <a:ext cx="6047275" cy="4858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469188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443306" y="415210"/>
            <a:ext cx="12118187" cy="81450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r>
              <a:rPr lang="en" dirty="0"/>
              <a:t>Running tests: NIST</a:t>
            </a:r>
            <a:endParaRPr dirty="0"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1565" y="2666632"/>
            <a:ext cx="7961671" cy="46028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500954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443306" y="564499"/>
            <a:ext cx="12118187" cy="81450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r>
              <a:rPr lang="en" sz="7200" dirty="0"/>
              <a:t>Running Tests: </a:t>
            </a:r>
            <a:r>
              <a:rPr lang="en" sz="7200" dirty="0" err="1"/>
              <a:t>Dieharder</a:t>
            </a:r>
            <a:endParaRPr sz="7200" dirty="0"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5868" y="2621281"/>
            <a:ext cx="8873067" cy="451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8214" y="7293423"/>
            <a:ext cx="10268373" cy="6231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641143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443307" y="564500"/>
            <a:ext cx="12118187" cy="81450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r>
              <a:rPr lang="en" dirty="0"/>
              <a:t>Results: NIST</a:t>
            </a:r>
            <a:endParaRPr dirty="0"/>
          </a:p>
          <a:p>
            <a:endParaRPr dirty="0"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443307" y="2858276"/>
            <a:ext cx="12118187" cy="4858880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pPr marL="650230" indent="-487672">
              <a:spcBef>
                <a:spcPts val="0"/>
              </a:spcBef>
              <a:buSzPts val="1800"/>
              <a:buChar char="●"/>
            </a:pPr>
            <a:r>
              <a:rPr lang="en" dirty="0"/>
              <a:t>CSV File</a:t>
            </a:r>
            <a:endParaRPr dirty="0"/>
          </a:p>
          <a:p>
            <a:pPr marL="650230" indent="-487672">
              <a:spcBef>
                <a:spcPts val="0"/>
              </a:spcBef>
              <a:buSzPts val="1800"/>
              <a:buChar char="●"/>
            </a:pPr>
            <a:r>
              <a:rPr lang="en" dirty="0"/>
              <a:t>Displays:</a:t>
            </a:r>
            <a:endParaRPr dirty="0"/>
          </a:p>
          <a:p>
            <a:pPr marL="855960" indent="-451549">
              <a:spcBef>
                <a:spcPts val="0"/>
              </a:spcBef>
              <a:buSzPts val="1400"/>
              <a:buChar char="○"/>
            </a:pPr>
            <a:r>
              <a:rPr lang="en" sz="2800" dirty="0"/>
              <a:t>Test values </a:t>
            </a:r>
            <a:endParaRPr sz="2800" dirty="0"/>
          </a:p>
          <a:p>
            <a:pPr marL="855960" indent="-451549">
              <a:spcBef>
                <a:spcPts val="0"/>
              </a:spcBef>
              <a:buSzPts val="1400"/>
              <a:buChar char="○"/>
            </a:pPr>
            <a:r>
              <a:rPr lang="en" sz="2800" dirty="0"/>
              <a:t>P value</a:t>
            </a:r>
            <a:endParaRPr sz="2800" dirty="0"/>
          </a:p>
          <a:p>
            <a:pPr marL="855960" indent="-451549">
              <a:spcBef>
                <a:spcPts val="0"/>
              </a:spcBef>
              <a:buSzPts val="1400"/>
              <a:buChar char="○"/>
            </a:pPr>
            <a:r>
              <a:rPr lang="en" sz="2800" dirty="0"/>
              <a:t>Proportion of passing</a:t>
            </a:r>
            <a:endParaRPr sz="2800" dirty="0"/>
          </a:p>
          <a:p>
            <a:pPr marL="855960" indent="-451549">
              <a:spcBef>
                <a:spcPts val="0"/>
              </a:spcBef>
              <a:buSzPts val="1400"/>
              <a:buChar char="○"/>
            </a:pPr>
            <a:r>
              <a:rPr lang="en" sz="2800" dirty="0"/>
              <a:t>Test name</a:t>
            </a:r>
            <a:endParaRPr sz="2800" dirty="0"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826" y="2716106"/>
            <a:ext cx="7450667" cy="4321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820386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443306" y="834008"/>
            <a:ext cx="12118187" cy="81450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r>
              <a:rPr lang="en" dirty="0"/>
              <a:t>Results: </a:t>
            </a:r>
            <a:r>
              <a:rPr lang="en" dirty="0" err="1"/>
              <a:t>Dieharder</a:t>
            </a:r>
            <a:endParaRPr dirty="0"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1237" y="2858275"/>
            <a:ext cx="6064284" cy="51939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685142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Q&amp;A"/>
          <p:cNvSpPr txBox="1">
            <a:spLocks noGrp="1"/>
          </p:cNvSpPr>
          <p:nvPr>
            <p:ph type="body" idx="1"/>
          </p:nvPr>
        </p:nvSpPr>
        <p:spPr>
          <a:xfrm>
            <a:off x="952500" y="482103"/>
            <a:ext cx="11099800" cy="8395197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8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Q&amp;A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Introdu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rPr dirty="0"/>
              <a:t>Introduction</a:t>
            </a:r>
          </a:p>
        </p:txBody>
      </p:sp>
      <p:sp>
        <p:nvSpPr>
          <p:cNvPr id="123" name="Thought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Advanced Encryption Standard (AES) </a:t>
            </a:r>
          </a:p>
          <a:p>
            <a:r>
              <a:rPr lang="en-US" dirty="0"/>
              <a:t>National Institute of Standards and Technology (NIST)</a:t>
            </a:r>
          </a:p>
          <a:p>
            <a:r>
              <a:rPr lang="en-US" dirty="0"/>
              <a:t>Statistical Analysis</a:t>
            </a:r>
          </a:p>
          <a:p>
            <a:pPr lvl="1"/>
            <a:r>
              <a:rPr lang="en-US" sz="3000" dirty="0" err="1"/>
              <a:t>ManeFrame</a:t>
            </a:r>
            <a:r>
              <a:rPr lang="en-US" sz="3000" dirty="0"/>
              <a:t> II</a:t>
            </a:r>
          </a:p>
          <a:p>
            <a:pPr lvl="1"/>
            <a:r>
              <a:rPr lang="en-US" sz="3000" dirty="0"/>
              <a:t>NIST Randomness Test Suite</a:t>
            </a:r>
          </a:p>
          <a:p>
            <a:pPr lvl="1"/>
            <a:r>
              <a:rPr lang="en-US" sz="3000" dirty="0"/>
              <a:t>Additional Tests</a:t>
            </a:r>
          </a:p>
          <a:p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omponents layou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t>Components layout</a:t>
            </a:r>
          </a:p>
        </p:txBody>
      </p:sp>
      <p:pic>
        <p:nvPicPr>
          <p:cNvPr id="1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0400" y="2413000"/>
            <a:ext cx="12192000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intext Generator">
            <a:extLst>
              <a:ext uri="{FF2B5EF4-FFF2-40B4-BE49-F238E27FC236}">
                <a16:creationId xmlns:a16="http://schemas.microsoft.com/office/drawing/2014/main" id="{6FE9D019-C0D5-A041-BD06-479A326C53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5199" y="444500"/>
            <a:ext cx="11297519" cy="2159000"/>
          </a:xfrm>
          <a:prstGeom prst="rect">
            <a:avLst/>
          </a:prstGeom>
        </p:spPr>
        <p:txBody>
          <a:bodyPr/>
          <a:lstStyle/>
          <a:p>
            <a:pPr lvl="1">
              <a:defRPr sz="6000"/>
            </a:pPr>
            <a:r>
              <a:rPr lang="en-US" dirty="0"/>
              <a:t>Ciphertext Generation</a:t>
            </a:r>
            <a:endParaRPr dirty="0"/>
          </a:p>
        </p:txBody>
      </p:sp>
      <p:sp>
        <p:nvSpPr>
          <p:cNvPr id="5" name="Thought 1…">
            <a:extLst>
              <a:ext uri="{FF2B5EF4-FFF2-40B4-BE49-F238E27FC236}">
                <a16:creationId xmlns:a16="http://schemas.microsoft.com/office/drawing/2014/main" id="{F9C5A510-F10C-F44F-9905-7EB2083676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42081" y="2603500"/>
            <a:ext cx="5472982" cy="6705600"/>
          </a:xfrm>
          <a:prstGeom prst="rect">
            <a:avLst/>
          </a:prstGeom>
        </p:spPr>
        <p:txBody>
          <a:bodyPr anchor="t">
            <a:normAutofit fontScale="77500" lnSpcReduction="20000"/>
          </a:bodyPr>
          <a:lstStyle/>
          <a:p>
            <a:r>
              <a:rPr lang="en-US" sz="3400" dirty="0"/>
              <a:t>Low Density Plaintext / 128-bit Keys</a:t>
            </a:r>
          </a:p>
          <a:p>
            <a:pPr lvl="1"/>
            <a:r>
              <a:rPr lang="en-US" sz="2400" dirty="0"/>
              <a:t>0000000001</a:t>
            </a:r>
            <a:br>
              <a:rPr lang="en-US" sz="2400" dirty="0"/>
            </a:br>
            <a:r>
              <a:rPr lang="en-US" sz="2400" dirty="0"/>
              <a:t>0000000010</a:t>
            </a:r>
            <a:br>
              <a:rPr lang="en-US" sz="2400" dirty="0"/>
            </a:br>
            <a:r>
              <a:rPr lang="en-US" sz="2400" dirty="0"/>
              <a:t>.</a:t>
            </a:r>
            <a:br>
              <a:rPr lang="en-US" sz="2400" dirty="0"/>
            </a:br>
            <a:r>
              <a:rPr lang="en-US" sz="2400" dirty="0"/>
              <a:t>.</a:t>
            </a:r>
            <a:br>
              <a:rPr lang="en-US" sz="2400" dirty="0"/>
            </a:br>
            <a:r>
              <a:rPr lang="en-US" sz="2400" dirty="0"/>
              <a:t>1100000000</a:t>
            </a:r>
          </a:p>
          <a:p>
            <a:r>
              <a:rPr lang="en-US" sz="3400" dirty="0"/>
              <a:t>High Density Plaintext / 128-bit Keys</a:t>
            </a:r>
          </a:p>
          <a:p>
            <a:pPr lvl="1"/>
            <a:r>
              <a:rPr lang="en-US" sz="2900" dirty="0"/>
              <a:t>1111111110</a:t>
            </a:r>
            <a:br>
              <a:rPr lang="en-US" sz="2900" dirty="0"/>
            </a:br>
            <a:r>
              <a:rPr lang="en-US" sz="2900" dirty="0"/>
              <a:t>1111111101</a:t>
            </a:r>
            <a:br>
              <a:rPr lang="en-US" sz="2900" dirty="0"/>
            </a:br>
            <a:r>
              <a:rPr lang="en-US" sz="2900" dirty="0"/>
              <a:t>.</a:t>
            </a:r>
            <a:br>
              <a:rPr lang="en-US" sz="2900" dirty="0"/>
            </a:br>
            <a:r>
              <a:rPr lang="en-US" sz="2900" dirty="0"/>
              <a:t>.</a:t>
            </a:r>
            <a:br>
              <a:rPr lang="en-US" sz="2900" dirty="0"/>
            </a:br>
            <a:r>
              <a:rPr lang="en-US" sz="2900" dirty="0"/>
              <a:t>0011111111</a:t>
            </a:r>
          </a:p>
          <a:p>
            <a:r>
              <a:rPr lang="en-US" sz="3700" dirty="0"/>
              <a:t>Cipher Block Chaining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02B5F2-3ABD-8641-90AD-815731D03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100" y="2856731"/>
            <a:ext cx="7632700" cy="3073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A54A65-1E38-7647-9E40-94BE5B06C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100" y="6388100"/>
            <a:ext cx="76327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24957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HighLevelSchema.png" descr="HighLevelSchem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13700" y="291256"/>
            <a:ext cx="4445000" cy="3333751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NIST Statistical Test Suite"/>
          <p:cNvSpPr txBox="1">
            <a:spLocks noGrp="1"/>
          </p:cNvSpPr>
          <p:nvPr>
            <p:ph type="title"/>
          </p:nvPr>
        </p:nvSpPr>
        <p:spPr>
          <a:xfrm>
            <a:off x="965200" y="444500"/>
            <a:ext cx="7003852" cy="2159000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t>NIST Statistical Test Suite</a:t>
            </a:r>
          </a:p>
        </p:txBody>
      </p:sp>
      <p:sp>
        <p:nvSpPr>
          <p:cNvPr id="134" name="Comes with 15 tests…"/>
          <p:cNvSpPr txBox="1">
            <a:spLocks noGrp="1"/>
          </p:cNvSpPr>
          <p:nvPr>
            <p:ph type="body" idx="1"/>
          </p:nvPr>
        </p:nvSpPr>
        <p:spPr>
          <a:xfrm>
            <a:off x="742081" y="2982962"/>
            <a:ext cx="11520638" cy="5894338"/>
          </a:xfrm>
          <a:prstGeom prst="rect">
            <a:avLst/>
          </a:prstGeom>
        </p:spPr>
        <p:txBody>
          <a:bodyPr/>
          <a:lstStyle/>
          <a:p>
            <a:r>
              <a:t>Comes with 15 tests</a:t>
            </a:r>
          </a:p>
          <a:p>
            <a:r>
              <a:t>These tests produce a real number between 0 and 1, the p-value, which shows the probability of finding the observed, or more extreme, results with respect to certain randomness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NIST Te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rPr dirty="0"/>
              <a:t>NIST Tests</a:t>
            </a:r>
          </a:p>
        </p:txBody>
      </p:sp>
      <p:graphicFrame>
        <p:nvGraphicFramePr>
          <p:cNvPr id="141" name="Table"/>
          <p:cNvGraphicFramePr/>
          <p:nvPr/>
        </p:nvGraphicFramePr>
        <p:xfrm>
          <a:off x="1287090" y="2597150"/>
          <a:ext cx="10430618" cy="62865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5215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15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477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500">
                          <a:sym typeface="Helvetica Neue"/>
                        </a:rPr>
                        <a:t>Two Frequency Tests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500">
                          <a:sym typeface="Helvetica Neue"/>
                        </a:rPr>
                        <a:t>Maurer’s ”Universal Statistical” test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77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500" dirty="0">
                          <a:sym typeface="Helvetica Neue"/>
                        </a:rPr>
                        <a:t>Two runs test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500">
                          <a:sym typeface="Helvetica Neue"/>
                        </a:rPr>
                        <a:t>Linear complexity test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77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500" dirty="0">
                          <a:sym typeface="Helvetica Neue"/>
                        </a:rPr>
                        <a:t>Binary matrix rank test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500">
                          <a:sym typeface="Helvetica Neue"/>
                        </a:rPr>
                        <a:t>Serial test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77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500" dirty="0">
                          <a:sym typeface="Helvetica Neue"/>
                        </a:rPr>
                        <a:t>Discrete Fourier transform test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500">
                          <a:sym typeface="Helvetica Neue"/>
                        </a:rPr>
                        <a:t>Approximate entropy test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77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500">
                          <a:sym typeface="Helvetica Neue"/>
                        </a:rPr>
                        <a:t>Overlapping and non-overlapping template matching tests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500">
                          <a:sym typeface="Helvetica Neue"/>
                        </a:rPr>
                        <a:t>Cumulative sums test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77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500">
                          <a:sym typeface="Helvetica Neue"/>
                        </a:rPr>
                        <a:t>Random excursions tests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500" dirty="0">
                          <a:sym typeface="Helvetica Neue"/>
                        </a:rPr>
                        <a:t>Random excursions variant tests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58648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Diehard Statistical Test Suite"/>
          <p:cNvSpPr txBox="1">
            <a:spLocks noGrp="1"/>
          </p:cNvSpPr>
          <p:nvPr>
            <p:ph type="title"/>
          </p:nvPr>
        </p:nvSpPr>
        <p:spPr>
          <a:xfrm>
            <a:off x="965200" y="444500"/>
            <a:ext cx="7003852" cy="2159000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t>Diehard Statistical Test Suite</a:t>
            </a:r>
          </a:p>
        </p:txBody>
      </p:sp>
      <p:sp>
        <p:nvSpPr>
          <p:cNvPr id="137" name="Thought 1…"/>
          <p:cNvSpPr txBox="1">
            <a:spLocks noGrp="1"/>
          </p:cNvSpPr>
          <p:nvPr>
            <p:ph type="body" idx="1"/>
          </p:nvPr>
        </p:nvSpPr>
        <p:spPr>
          <a:xfrm>
            <a:off x="742081" y="2982962"/>
            <a:ext cx="11520638" cy="589433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Comes with 11 types of statistical tests for randomness with several possible variations. </a:t>
            </a:r>
          </a:p>
          <a:p>
            <a:pPr lvl="1"/>
            <a:r>
              <a:rPr lang="en-US" dirty="0"/>
              <a:t>We ran 19 total Diehard tests</a:t>
            </a:r>
          </a:p>
          <a:p>
            <a:r>
              <a:rPr lang="en-US" dirty="0"/>
              <a:t>The output of the tests is a p-value between 0 and 1</a:t>
            </a:r>
            <a:endParaRPr dirty="0"/>
          </a:p>
          <a:p>
            <a:r>
              <a:rPr lang="en-US" dirty="0"/>
              <a:t>A bit stream will “fail” the test at alpha =  .05 level if </a:t>
            </a:r>
            <a:r>
              <a:rPr lang="en-US" i="1" dirty="0"/>
              <a:t>p</a:t>
            </a:r>
            <a:r>
              <a:rPr lang="en-US" dirty="0"/>
              <a:t> &lt; 0.025 or </a:t>
            </a:r>
            <a:r>
              <a:rPr lang="en-US" i="1" dirty="0"/>
              <a:t>p</a:t>
            </a:r>
            <a:r>
              <a:rPr lang="en-US" dirty="0"/>
              <a:t> &gt; 0.975 </a:t>
            </a:r>
          </a:p>
        </p:txBody>
      </p:sp>
      <p:pic>
        <p:nvPicPr>
          <p:cNvPr id="138" name="HighLevelSchema (4).png" descr="HighLevelSchema (4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13700" y="292100"/>
            <a:ext cx="4445000" cy="3333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NIST Te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rPr lang="en-US" dirty="0"/>
              <a:t>Diehard </a:t>
            </a:r>
            <a:r>
              <a:rPr dirty="0"/>
              <a:t>Tests</a:t>
            </a:r>
          </a:p>
        </p:txBody>
      </p:sp>
      <p:graphicFrame>
        <p:nvGraphicFramePr>
          <p:cNvPr id="141" name="Table"/>
          <p:cNvGraphicFramePr/>
          <p:nvPr>
            <p:extLst>
              <p:ext uri="{D42A27DB-BD31-4B8C-83A1-F6EECF244321}">
                <p14:modId xmlns:p14="http://schemas.microsoft.com/office/powerpoint/2010/main" val="14945791"/>
              </p:ext>
            </p:extLst>
          </p:nvPr>
        </p:nvGraphicFramePr>
        <p:xfrm>
          <a:off x="1287090" y="2597150"/>
          <a:ext cx="10430618" cy="62865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5215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15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477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2500" dirty="0">
                          <a:sym typeface="Helvetica Neue"/>
                        </a:rPr>
                        <a:t>The “Birthday </a:t>
                      </a:r>
                      <a:r>
                        <a:rPr lang="en-US" sz="2500" dirty="0" err="1">
                          <a:sym typeface="Helvetica Neue"/>
                        </a:rPr>
                        <a:t>spacings</a:t>
                      </a:r>
                      <a:r>
                        <a:rPr lang="en-US" sz="2500" dirty="0">
                          <a:sym typeface="Helvetica Neue"/>
                        </a:rPr>
                        <a:t>” Test </a:t>
                      </a:r>
                      <a:endParaRPr sz="2500" dirty="0">
                        <a:sym typeface="Helvetica Neue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2500" dirty="0">
                          <a:sym typeface="Helvetica Neue"/>
                        </a:rPr>
                        <a:t>The “Random spheres” Test </a:t>
                      </a:r>
                      <a:endParaRPr sz="2500" dirty="0">
                        <a:sym typeface="Helvetica Neue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77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2500" dirty="0">
                          <a:sym typeface="Helvetica Neue"/>
                        </a:rPr>
                        <a:t>The “Overlapping permutations” Test </a:t>
                      </a:r>
                      <a:endParaRPr sz="2500" dirty="0">
                        <a:sym typeface="Helvetica Neue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2500" dirty="0">
                          <a:sym typeface="Helvetica Neue"/>
                        </a:rPr>
                        <a:t>The “squeeze” Test </a:t>
                      </a:r>
                      <a:endParaRPr sz="2500" dirty="0">
                        <a:sym typeface="Helvetica Neue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77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2500" dirty="0">
                          <a:sym typeface="Helvetica Neue"/>
                        </a:rPr>
                        <a:t>The “Ranks of matrices” Test </a:t>
                      </a:r>
                      <a:endParaRPr sz="2500" dirty="0">
                        <a:sym typeface="Helvetica Neue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2500" dirty="0">
                          <a:sym typeface="Helvetica Neue"/>
                        </a:rPr>
                        <a:t>The “Overlapping sums” Test </a:t>
                      </a:r>
                      <a:endParaRPr sz="2500" dirty="0">
                        <a:sym typeface="Helvetica Neue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77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2500" dirty="0">
                          <a:sym typeface="Helvetica Neue"/>
                        </a:rPr>
                        <a:t>The “Monkey” Tests </a:t>
                      </a:r>
                      <a:endParaRPr sz="2500" dirty="0">
                        <a:sym typeface="Helvetica Neue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sz="2500" dirty="0">
                          <a:sym typeface="Helvetica Neue"/>
                        </a:rPr>
                        <a:t>  The “Runs” Test </a:t>
                      </a:r>
                      <a:endParaRPr sz="2500" dirty="0">
                        <a:sym typeface="Helvetica Neue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77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2500" dirty="0">
                          <a:sym typeface="Helvetica Neue"/>
                        </a:rPr>
                        <a:t>The “Parking lot” Test </a:t>
                      </a:r>
                      <a:endParaRPr sz="2500" dirty="0">
                        <a:sym typeface="Helvetica Neue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2500" dirty="0">
                          <a:sym typeface="Helvetica Neue"/>
                        </a:rPr>
                        <a:t>The “craps” Test “ </a:t>
                      </a:r>
                      <a:endParaRPr sz="2500" dirty="0">
                        <a:sym typeface="Helvetica Neue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77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2500" dirty="0">
                          <a:sym typeface="Helvetica Neue"/>
                        </a:rPr>
                        <a:t>The “Minimum distance” Test </a:t>
                      </a:r>
                      <a:endParaRPr sz="2500" dirty="0">
                        <a:sym typeface="Helvetica Neue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endParaRPr sz="2500" dirty="0">
                        <a:sym typeface="Helvetica Neue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443306" y="863079"/>
            <a:ext cx="12118187" cy="814507"/>
          </a:xfrm>
          <a:prstGeom prst="rect">
            <a:avLst/>
          </a:prstGeom>
        </p:spPr>
        <p:txBody>
          <a:bodyPr spcFirstLastPara="1" wrap="square" lIns="130027" tIns="130027" rIns="130027" bIns="130027" anchor="t" anchorCtr="0">
            <a:noAutofit/>
          </a:bodyPr>
          <a:lstStyle/>
          <a:p>
            <a:r>
              <a:rPr lang="en" dirty="0" err="1"/>
              <a:t>ManeFrame</a:t>
            </a:r>
            <a:r>
              <a:rPr lang="en" dirty="0"/>
              <a:t> II</a:t>
            </a:r>
            <a:endParaRPr dirty="0"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306" y="2747023"/>
            <a:ext cx="12118190" cy="50535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400530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1889</TotalTime>
  <Words>320</Words>
  <Application>Microsoft Macintosh PowerPoint</Application>
  <PresentationFormat>Custom</PresentationFormat>
  <Paragraphs>73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Helvetica Light</vt:lpstr>
      <vt:lpstr>Helvetica Neue</vt:lpstr>
      <vt:lpstr>Helvetica Neue Light</vt:lpstr>
      <vt:lpstr>Helvetica Neue Medium</vt:lpstr>
      <vt:lpstr>Helvetica Neue Thin</vt:lpstr>
      <vt:lpstr>White</vt:lpstr>
      <vt:lpstr>Statistical Analysis of Advanced Encryption Standard</vt:lpstr>
      <vt:lpstr>Introduction</vt:lpstr>
      <vt:lpstr>Components layout</vt:lpstr>
      <vt:lpstr>Ciphertext Generation</vt:lpstr>
      <vt:lpstr>NIST Statistical Test Suite</vt:lpstr>
      <vt:lpstr>NIST Tests</vt:lpstr>
      <vt:lpstr>Diehard Statistical Test Suite</vt:lpstr>
      <vt:lpstr>Diehard Tests</vt:lpstr>
      <vt:lpstr>ManeFrame II</vt:lpstr>
      <vt:lpstr>Project Structure</vt:lpstr>
      <vt:lpstr>Running tests: NIST</vt:lpstr>
      <vt:lpstr>Running Tests: Dieharder</vt:lpstr>
      <vt:lpstr>Results: NIST </vt:lpstr>
      <vt:lpstr>Results: Dieharder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Analysis of Advanced Encryption Standard</dc:title>
  <cp:lastModifiedBy>Drake, Carson</cp:lastModifiedBy>
  <cp:revision>19</cp:revision>
  <dcterms:modified xsi:type="dcterms:W3CDTF">2019-04-10T01:19:59Z</dcterms:modified>
</cp:coreProperties>
</file>